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2"/>
  </p:notesMasterIdLst>
  <p:sldIdLst>
    <p:sldId id="256" r:id="rId2"/>
    <p:sldId id="259" r:id="rId3"/>
    <p:sldId id="257" r:id="rId4"/>
    <p:sldId id="366" r:id="rId5"/>
    <p:sldId id="356" r:id="rId6"/>
    <p:sldId id="364" r:id="rId7"/>
    <p:sldId id="365" r:id="rId8"/>
    <p:sldId id="258" r:id="rId9"/>
    <p:sldId id="372" r:id="rId10"/>
    <p:sldId id="370" r:id="rId11"/>
    <p:sldId id="371" r:id="rId12"/>
    <p:sldId id="373" r:id="rId13"/>
    <p:sldId id="319" r:id="rId14"/>
    <p:sldId id="374" r:id="rId15"/>
    <p:sldId id="375" r:id="rId16"/>
    <p:sldId id="260" r:id="rId17"/>
    <p:sldId id="307" r:id="rId18"/>
    <p:sldId id="306" r:id="rId19"/>
    <p:sldId id="357" r:id="rId20"/>
    <p:sldId id="329" r:id="rId21"/>
    <p:sldId id="330" r:id="rId22"/>
    <p:sldId id="331" r:id="rId23"/>
    <p:sldId id="328" r:id="rId24"/>
    <p:sldId id="317" r:id="rId25"/>
    <p:sldId id="376" r:id="rId26"/>
    <p:sldId id="332" r:id="rId27"/>
    <p:sldId id="337" r:id="rId28"/>
    <p:sldId id="333" r:id="rId29"/>
    <p:sldId id="334" r:id="rId30"/>
    <p:sldId id="335" r:id="rId31"/>
    <p:sldId id="336" r:id="rId32"/>
    <p:sldId id="302" r:id="rId33"/>
    <p:sldId id="303" r:id="rId34"/>
    <p:sldId id="313" r:id="rId35"/>
    <p:sldId id="314" r:id="rId36"/>
    <p:sldId id="315" r:id="rId37"/>
    <p:sldId id="316" r:id="rId38"/>
    <p:sldId id="367" r:id="rId39"/>
    <p:sldId id="320" r:id="rId40"/>
    <p:sldId id="297" r:id="rId41"/>
    <p:sldId id="294" r:id="rId42"/>
    <p:sldId id="295" r:id="rId43"/>
    <p:sldId id="296" r:id="rId44"/>
    <p:sldId id="358" r:id="rId45"/>
    <p:sldId id="359" r:id="rId46"/>
    <p:sldId id="340" r:id="rId47"/>
    <p:sldId id="378" r:id="rId48"/>
    <p:sldId id="262" r:id="rId49"/>
    <p:sldId id="322" r:id="rId50"/>
    <p:sldId id="323" r:id="rId51"/>
    <p:sldId id="324" r:id="rId52"/>
    <p:sldId id="270" r:id="rId53"/>
    <p:sldId id="273" r:id="rId54"/>
    <p:sldId id="360" r:id="rId55"/>
    <p:sldId id="272" r:id="rId56"/>
    <p:sldId id="309" r:id="rId57"/>
    <p:sldId id="265" r:id="rId58"/>
    <p:sldId id="361" r:id="rId59"/>
    <p:sldId id="274" r:id="rId60"/>
    <p:sldId id="276" r:id="rId61"/>
    <p:sldId id="342" r:id="rId62"/>
    <p:sldId id="362" r:id="rId63"/>
    <p:sldId id="383" r:id="rId64"/>
    <p:sldId id="381" r:id="rId65"/>
    <p:sldId id="382" r:id="rId66"/>
    <p:sldId id="379" r:id="rId67"/>
    <p:sldId id="263" r:id="rId68"/>
    <p:sldId id="345" r:id="rId69"/>
    <p:sldId id="277" r:id="rId70"/>
    <p:sldId id="327" r:id="rId71"/>
    <p:sldId id="380" r:id="rId72"/>
    <p:sldId id="348" r:id="rId73"/>
    <p:sldId id="264" r:id="rId74"/>
    <p:sldId id="377" r:id="rId75"/>
    <p:sldId id="326" r:id="rId76"/>
    <p:sldId id="341" r:id="rId77"/>
    <p:sldId id="281" r:id="rId78"/>
    <p:sldId id="344" r:id="rId79"/>
    <p:sldId id="282" r:id="rId80"/>
    <p:sldId id="278" r:id="rId81"/>
    <p:sldId id="283" r:id="rId82"/>
    <p:sldId id="279" r:id="rId83"/>
    <p:sldId id="292" r:id="rId84"/>
    <p:sldId id="293" r:id="rId85"/>
    <p:sldId id="301" r:id="rId86"/>
    <p:sldId id="308" r:id="rId87"/>
    <p:sldId id="284" r:id="rId88"/>
    <p:sldId id="286" r:id="rId89"/>
    <p:sldId id="287" r:id="rId90"/>
    <p:sldId id="288" r:id="rId91"/>
    <p:sldId id="289" r:id="rId92"/>
    <p:sldId id="343" r:id="rId93"/>
    <p:sldId id="290" r:id="rId94"/>
    <p:sldId id="312" r:id="rId95"/>
    <p:sldId id="349" r:id="rId96"/>
    <p:sldId id="350" r:id="rId97"/>
    <p:sldId id="351" r:id="rId98"/>
    <p:sldId id="268" r:id="rId99"/>
    <p:sldId id="325" r:id="rId100"/>
    <p:sldId id="269" r:id="rId101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666666"/>
    <a:srgbClr val="777777"/>
    <a:srgbClr val="555555"/>
    <a:srgbClr val="333333"/>
    <a:srgbClr val="FFFFFF"/>
    <a:srgbClr val="D6D5DB"/>
    <a:srgbClr val="D8F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0039" autoAdjust="0"/>
  </p:normalViewPr>
  <p:slideViewPr>
    <p:cSldViewPr snapToGrid="0">
      <p:cViewPr varScale="1">
        <p:scale>
          <a:sx n="63" d="100"/>
          <a:sy n="63" d="100"/>
        </p:scale>
        <p:origin x="8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3B9D4-C22C-48E4-82D3-53E49BDF659A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0F7A1-004E-4CEB-B3A2-30860AC2B6CC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9899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and welcome!</a:t>
            </a:r>
          </a:p>
          <a:p>
            <a:r>
              <a:rPr lang="en-GB" dirty="0"/>
              <a:t>My name is Gottfrid Olsson and this master’s thesis is about electrochemical deposition of lithium on copper.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01744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even more until, in the worst case…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73770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 reaches the other side and short circuits the cell. This can lead to an explosion, and is a safety risk.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26809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Short circuit is one of the problems caused by non-uniform deposition.</a:t>
            </a:r>
          </a:p>
          <a:p>
            <a:r>
              <a:rPr lang="en-GB" dirty="0"/>
              <a:t>This green stuff is called the solid electrolyte interphase – SEI. </a:t>
            </a:r>
          </a:p>
          <a:p>
            <a:r>
              <a:rPr lang="en-GB" dirty="0"/>
              <a:t>For low voltage, the electrolyte is broken down and reacts with Li to form this SEI layer.</a:t>
            </a:r>
          </a:p>
          <a:p>
            <a:r>
              <a:rPr lang="en-GB" dirty="0"/>
              <a:t>It is generally good because it stops other reactions, but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3004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 SEI covers pieces of Li, it becomes electronically isolated and ‘’dead’’ as it can no longer contribute to the battery charge.</a:t>
            </a:r>
          </a:p>
          <a:p>
            <a:r>
              <a:rPr lang="en-GB" dirty="0"/>
              <a:t>This lowers the life time of the battery.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54935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Also, the difference in volume between the deposited and the pristine Li induces mechanical stress, which can crack the SEI which then reforms, consuming more Li.</a:t>
            </a:r>
          </a:p>
          <a:p>
            <a:r>
              <a:rPr lang="en-GB" dirty="0"/>
              <a:t>In short, non-uniform deposition is a safety risk [short circuit], and lowers the performance of the battery [dead and volume change].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57411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avoid non-uniform deposition, the first step in deposition of Li – nucleation, must be well understood.</a:t>
            </a:r>
          </a:p>
          <a:p>
            <a:r>
              <a:rPr lang="en-GB" dirty="0"/>
              <a:t>By understanding nucleation better, ways of inducing more uniform deposition can be found.</a:t>
            </a:r>
          </a:p>
          <a:p>
            <a:r>
              <a:rPr lang="en-GB" dirty="0"/>
              <a:t>I have used electrochemical measurements and scanning electron microscopy (SEM) to image the Li.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52190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does deposition work?</a:t>
            </a:r>
          </a:p>
          <a:p>
            <a:r>
              <a:rPr lang="en-GB" dirty="0"/>
              <a:t>Here is a schematic of a Li/Cu cell.</a:t>
            </a:r>
          </a:p>
          <a:p>
            <a:r>
              <a:rPr lang="en-GB" dirty="0"/>
              <a:t>Voltage difference </a:t>
            </a:r>
            <a:r>
              <a:rPr lang="en-GB" dirty="0">
                <a:sym typeface="Wingdings" panose="05000000000000000000" pitchFamily="2" charset="2"/>
              </a:rPr>
              <a:t> electrical fields  force on positive charges, Li-ions.</a:t>
            </a:r>
          </a:p>
          <a:p>
            <a:r>
              <a:rPr lang="en-GB" dirty="0">
                <a:sym typeface="Wingdings" panose="05000000000000000000" pitchFamily="2" charset="2"/>
              </a:rPr>
              <a:t>Li atoms can release their electrons here [point].</a:t>
            </a:r>
          </a:p>
          <a:p>
            <a:r>
              <a:rPr lang="en-GB" dirty="0">
                <a:sym typeface="Wingdings" panose="05000000000000000000" pitchFamily="2" charset="2"/>
              </a:rPr>
              <a:t>The electron moves along the circuit while the Li-ions moves toward the Cu.</a:t>
            </a:r>
          </a:p>
          <a:p>
            <a:r>
              <a:rPr lang="en-GB" dirty="0">
                <a:sym typeface="Wingdings" panose="05000000000000000000" pitchFamily="2" charset="2"/>
              </a:rPr>
              <a:t>Li-ions can recombine with electrons to form Li on the Cu surface.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50869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charge is passed (measured by the current, the electrons), more and more Li is deposited.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1522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identify two stages: nucleation and growth.</a:t>
            </a:r>
          </a:p>
          <a:p>
            <a:r>
              <a:rPr lang="en-GB" dirty="0"/>
              <a:t>Nucleation is the first part and is the focus of this thesis.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153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look at how the cell voltage varies with charge passed during deposition.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4414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Batteries</a:t>
            </a:r>
          </a:p>
          <a:p>
            <a:r>
              <a:rPr lang="en-GB" dirty="0"/>
              <a:t>Lithium-ion battery very common type; you probably have it!</a:t>
            </a:r>
          </a:p>
          <a:p>
            <a:r>
              <a:rPr lang="en-GB" dirty="0"/>
              <a:t>Lighter and smaller by replacing graphite in LIB with Li-metal</a:t>
            </a:r>
          </a:p>
          <a:p>
            <a:r>
              <a:rPr lang="en-GB" dirty="0"/>
              <a:t>But problems!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093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is first a sharp drop in potential, reaching a lowest value of eta – this we will call the </a:t>
            </a:r>
            <a:r>
              <a:rPr lang="en-GB" i="1" dirty="0"/>
              <a:t>overpotential</a:t>
            </a:r>
            <a:r>
              <a:rPr lang="en-GB" dirty="0"/>
              <a:t> of nucleation.</a:t>
            </a:r>
          </a:p>
          <a:p>
            <a:r>
              <a:rPr lang="en-GB" dirty="0"/>
              <a:t>At this point of the curve, nucleation occurs.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51135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Then, the voltage goes up and the nuclei grow.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59341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they continue to grow as more charge get passed.</a:t>
            </a:r>
          </a:p>
          <a:p>
            <a:r>
              <a:rPr lang="en-GB" dirty="0"/>
              <a:t>So, the focus is on the nucleation [point].</a:t>
            </a:r>
          </a:p>
          <a:p>
            <a:r>
              <a:rPr lang="en-GB" dirty="0"/>
              <a:t>What is nucleation?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01713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Nucleation is the first step in forming a new phase within a substance.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3577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our case, imagine Li-ions in a solution – a liquid.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3840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Li+ ion can take up an electron and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6203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Become a Li atom on the Cu surface.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42963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several Li atoms come together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929823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small cluster is formed.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29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336114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more Li gets added to the cluster…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05615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How many here have either a smartphone, a laptop, or a smartwatch? [raise my hand]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Cool, then you are already fans of batteries, and you likely own at least one lithium-ion battery – a very common battery type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14940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nucleus is formed.</a:t>
            </a:r>
          </a:p>
          <a:p>
            <a:r>
              <a:rPr lang="en-GB" dirty="0"/>
              <a:t>This formation of the new SOLID phase from the LIQUID, is called nucleation.</a:t>
            </a:r>
          </a:p>
          <a:p>
            <a:r>
              <a:rPr lang="en-GB" dirty="0"/>
              <a:t>It is useful to model this with nucleation theory.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31833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Nucleation is modelled by looking at the change in Gibbs free energy of the system as function of radius (assuming a spherical nucleus).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00229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form the new phase, there is a cost for creating surface area.</a:t>
            </a:r>
          </a:p>
          <a:p>
            <a:r>
              <a:rPr lang="en-GB" dirty="0"/>
              <a:t>It grows as </a:t>
            </a:r>
            <a:r>
              <a:rPr lang="en-GB" i="1" dirty="0"/>
              <a:t>r</a:t>
            </a:r>
            <a:r>
              <a:rPr lang="en-GB" baseline="30000" dirty="0"/>
              <a:t>2</a:t>
            </a:r>
            <a:r>
              <a:rPr lang="en-GB" dirty="0"/>
              <a:t>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9039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the same time, there is a gain in energy from creating bulk. Scaling as –</a:t>
            </a:r>
            <a:r>
              <a:rPr lang="en-GB" i="1" dirty="0"/>
              <a:t>r</a:t>
            </a:r>
            <a:r>
              <a:rPr lang="en-GB" baseline="30000" dirty="0"/>
              <a:t>3</a:t>
            </a:r>
            <a:r>
              <a:rPr lang="en-GB" dirty="0"/>
              <a:t>.</a:t>
            </a:r>
          </a:p>
          <a:p>
            <a:r>
              <a:rPr lang="en-GB" dirty="0"/>
              <a:t>The sum of these …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130800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DeltaG</a:t>
            </a:r>
            <a:r>
              <a:rPr lang="en-GB" dirty="0"/>
              <a:t>, is the change in Gibs free energy for creating a nucleus of a certain size </a:t>
            </a:r>
            <a:r>
              <a:rPr lang="en-GB" i="1" dirty="0"/>
              <a:t>r.</a:t>
            </a:r>
          </a:p>
          <a:p>
            <a:r>
              <a:rPr lang="en-GB" i="0" dirty="0"/>
              <a:t>It costs energy to build a nucleus, up until this point…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35364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critical radius, where the nucleus start to grow spontaneously as this lowers the overall energy of the system.</a:t>
            </a:r>
          </a:p>
          <a:p>
            <a:r>
              <a:rPr lang="en-GB" dirty="0"/>
              <a:t>Because for large </a:t>
            </a:r>
            <a:r>
              <a:rPr lang="en-GB" i="1" dirty="0"/>
              <a:t>r</a:t>
            </a:r>
            <a:r>
              <a:rPr lang="en-GB" i="0" dirty="0"/>
              <a:t> the bulk-term dominates.</a:t>
            </a:r>
            <a:endParaRPr lang="en-GB" dirty="0"/>
          </a:p>
          <a:p>
            <a:r>
              <a:rPr lang="en-GB" dirty="0"/>
              <a:t>But to get to that point, there is an energy barrier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210074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Delta </a:t>
            </a:r>
            <a:r>
              <a:rPr lang="en-GB" dirty="0" err="1"/>
              <a:t>G_barrier</a:t>
            </a:r>
            <a:r>
              <a:rPr lang="en-GB" dirty="0"/>
              <a:t>, which needs to be overcome.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25757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saw the effect of this barrier in the deposition curve, with the sharp drop in the voltage.</a:t>
            </a:r>
          </a:p>
          <a:p>
            <a:r>
              <a:rPr lang="en-GB" dirty="0"/>
              <a:t>We need to put in energy for the Li to nucleate, and more for nucleation than growth, as is seen from the graph here [point].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413621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nucleation theory, one can show that the size of the nucleus </a:t>
            </a:r>
            <a:r>
              <a:rPr lang="en-GB" i="1" dirty="0"/>
              <a:t>r</a:t>
            </a:r>
            <a:r>
              <a:rPr lang="en-GB" i="0" dirty="0"/>
              <a:t> is inversely proportional to the overpotential </a:t>
            </a:r>
            <a:r>
              <a:rPr lang="en-GB" i="1" dirty="0"/>
              <a:t>eta</a:t>
            </a:r>
            <a:r>
              <a:rPr lang="en-GB" i="0" dirty="0"/>
              <a:t>, and that the number of nuclei per area </a:t>
            </a:r>
            <a:r>
              <a:rPr lang="en-GB" i="1" dirty="0"/>
              <a:t>N</a:t>
            </a:r>
            <a:r>
              <a:rPr lang="en-GB" i="0" dirty="0"/>
              <a:t> is proportional to the third power of the overpotential.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737989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does this means?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869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looks like this. [short pause]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Say, would you like your smartphone, laptop, or smartwatch to be smaller or lighter? Of course you would!</a:t>
            </a:r>
          </a:p>
          <a:p>
            <a:r>
              <a:rPr lang="en-GB" dirty="0"/>
              <a:t>Well it’s easy, let’s replace the graphite with Li,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592725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low overpotential: large and few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260696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increasing overpotential…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4216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smaller nuclei but more per area.</a:t>
            </a:r>
            <a:endParaRPr lang="en-SE" dirty="0"/>
          </a:p>
          <a:p>
            <a:r>
              <a:rPr lang="en-GB" dirty="0"/>
              <a:t>Thus, the overpotential influences the size and number of nuclei.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78001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Now, this thesis will </a:t>
            </a:r>
            <a:r>
              <a:rPr lang="en-GB" i="0" dirty="0"/>
              <a:t>specifically</a:t>
            </a:r>
            <a:r>
              <a:rPr lang="en-GB" dirty="0"/>
              <a:t> focus on how the shape of the deposition curve, and how the distribution of the nuclei can be affected.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48504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shape will be investigated by looking at the degree of passivation of the Cu surface, and the current during deposition.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743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will look at how the pressure between the Li and Cu affects the distribution of the nuclei.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94187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the first one, I’ve measured the voltage during deposition.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the second one, I’ve imaged Li nuclei using the SEM.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To have different pressures, we need different cell setups.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438477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the coin cell, or C-cell.</a:t>
            </a:r>
          </a:p>
          <a:p>
            <a:r>
              <a:rPr lang="en-GB" dirty="0"/>
              <a:t>The important parts are the Li and Cu, the separator keeping them from touching, and the spring.</a:t>
            </a:r>
          </a:p>
          <a:p>
            <a:r>
              <a:rPr lang="en-GB" dirty="0"/>
              <a:t>Add electrolyte to the separator and push together the parts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9262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place this in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646741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Machine and turn the handles [spin finger in circle]…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4601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</a:t>
            </a:r>
            <a:r>
              <a:rPr lang="en-GB" dirty="0" err="1"/>
              <a:t>violá</a:t>
            </a:r>
            <a:r>
              <a:rPr lang="en-GB" dirty="0"/>
              <a:t>! </a:t>
            </a:r>
          </a:p>
          <a:p>
            <a:r>
              <a:rPr lang="en-GB" dirty="0"/>
              <a:t>We have a lithium-metal battery.</a:t>
            </a:r>
          </a:p>
          <a:p>
            <a:r>
              <a:rPr lang="en-GB" dirty="0"/>
              <a:t>This change can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649996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Which closes the cell by folding in the edges, and results in this.</a:t>
            </a:r>
          </a:p>
          <a:p>
            <a:r>
              <a:rPr lang="en-GB" dirty="0"/>
              <a:t>Note that the spring now exerts a force in the cell, meaning there is pressure applied between the Li and Cu.</a:t>
            </a:r>
          </a:p>
          <a:p>
            <a:r>
              <a:rPr lang="en-GB" dirty="0"/>
              <a:t>The other cell type is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97748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T-cell, “T” because it has three metal rods attached to the main body in a T-shape. [pause]</a:t>
            </a:r>
          </a:p>
          <a:p>
            <a:r>
              <a:rPr lang="en-GB" dirty="0"/>
              <a:t>Push parts together,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160814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before closing the cell, electrolyte is added 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811368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this gap made in the spacer you can see in the zoom-in.</a:t>
            </a:r>
          </a:p>
          <a:p>
            <a:r>
              <a:rPr lang="en-GB" dirty="0"/>
              <a:t>The spacer keeps a distance between the Li and Cu – so no applied pressure between them.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174166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assembled cell looks like this.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46875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we can make some cells and hook them up to a </a:t>
            </a:r>
            <a:r>
              <a:rPr lang="en-GB" dirty="0" err="1"/>
              <a:t>potentiostat</a:t>
            </a:r>
            <a:r>
              <a:rPr lang="en-GB" dirty="0"/>
              <a:t> – an instrument to control voltage or current.</a:t>
            </a:r>
          </a:p>
          <a:p>
            <a:r>
              <a:rPr lang="en-GB" dirty="0"/>
              <a:t>To get deposition, we must cycle the cells – run a deposition protocol on them.</a:t>
            </a:r>
          </a:p>
          <a:p>
            <a:r>
              <a:rPr lang="en-GB" dirty="0"/>
              <a:t>This protocol is shown as the voltage and current as function of time.</a:t>
            </a:r>
          </a:p>
          <a:p>
            <a:endParaRPr lang="en-GB" dirty="0"/>
          </a:p>
          <a:p>
            <a:r>
              <a:rPr lang="en-GB" dirty="0"/>
              <a:t>//(( Attach cables from the electrodes, Li and Cu, to the instrument. ))//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38458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part of the protocol is the OCV, open circuit voltage.</a:t>
            </a:r>
          </a:p>
          <a:p>
            <a:r>
              <a:rPr lang="en-GB" dirty="0"/>
              <a:t>If the cell has bad voltage, something went wrong during assembly.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72735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is the important passivation – or SEI formation.</a:t>
            </a:r>
          </a:p>
          <a:p>
            <a:r>
              <a:rPr lang="en-GB" dirty="0"/>
              <a:t>Here, we hold a constant and low voltage.</a:t>
            </a:r>
          </a:p>
          <a:p>
            <a:r>
              <a:rPr lang="en-GB" dirty="0"/>
              <a:t>The electrolyte is broken down and forms the SEI layer on the Cu.</a:t>
            </a:r>
          </a:p>
          <a:p>
            <a:r>
              <a:rPr lang="en-GB" dirty="0"/>
              <a:t>The current, which is allowed to change freely, decreases fast and then slowly.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27754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next step is the deposition.</a:t>
            </a:r>
          </a:p>
          <a:p>
            <a:r>
              <a:rPr lang="en-GB" dirty="0"/>
              <a:t>A constant current is used, and the voltage is allowed to change freely.</a:t>
            </a:r>
          </a:p>
          <a:p>
            <a:r>
              <a:rPr lang="en-GB" dirty="0"/>
              <a:t>This results in the deposition curve we saw earlier, with a sharp dip during the nucleation and then a flatter part during the growth.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885765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protocol was set up to end the SEI formation once a low current </a:t>
            </a:r>
            <a:r>
              <a:rPr lang="en-GB" dirty="0" err="1"/>
              <a:t>I_SEIcutoff</a:t>
            </a:r>
            <a:r>
              <a:rPr lang="en-GB" dirty="0"/>
              <a:t> was reached.</a:t>
            </a:r>
          </a:p>
          <a:p>
            <a:r>
              <a:rPr lang="en-GB" dirty="0"/>
              <a:t>For a low voltage hold, side reactions occur – one of them is SEI formation.</a:t>
            </a:r>
          </a:p>
          <a:p>
            <a:r>
              <a:rPr lang="en-GB" dirty="0"/>
              <a:t>As the SEI layer grows in thickness, the side reactions decrease which we can see from the decrease in current.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9367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increase the specific energy and double the energy density of the cell.</a:t>
            </a:r>
          </a:p>
          <a:p>
            <a:r>
              <a:rPr lang="en-GB" dirty="0"/>
              <a:t>This would not only make your laptop easier to carry, but would benefit for example electrical vehicles where the size and weight of today’s batteries are an obstacle.</a:t>
            </a:r>
          </a:p>
          <a:p>
            <a:r>
              <a:rPr lang="en-GB" dirty="0"/>
              <a:t>Sounds too good to be true, right? =D</a:t>
            </a:r>
          </a:p>
          <a:p>
            <a:r>
              <a:rPr lang="en-GB" dirty="0"/>
              <a:t>Yeah there are some problems, because the Li here can become uneven 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At the pack level:</a:t>
            </a:r>
          </a:p>
          <a:p>
            <a:r>
              <a:rPr lang="en-GB" dirty="0"/>
              <a:t>* Li-ion cell: 150 </a:t>
            </a:r>
            <a:r>
              <a:rPr lang="en-GB" dirty="0" err="1"/>
              <a:t>Wh</a:t>
            </a:r>
            <a:r>
              <a:rPr lang="en-GB" dirty="0"/>
              <a:t>/kg, 250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Li-metal cell: 250 </a:t>
            </a:r>
            <a:r>
              <a:rPr lang="en-GB" dirty="0" err="1"/>
              <a:t>Wh</a:t>
            </a:r>
            <a:r>
              <a:rPr lang="en-GB" dirty="0"/>
              <a:t>/kg, 750 </a:t>
            </a:r>
            <a:r>
              <a:rPr lang="en-GB" dirty="0" err="1"/>
              <a:t>Wh</a:t>
            </a:r>
            <a:r>
              <a:rPr lang="en-GB" dirty="0"/>
              <a:t>/L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(http://large.stanford.edu/courses/2020/ph240/kim1/)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327136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 deposition occurred at current </a:t>
            </a:r>
            <a:r>
              <a:rPr lang="en-GB" dirty="0" err="1"/>
              <a:t>I_deposition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Now my specific research questions becomes more clear.</a:t>
            </a:r>
          </a:p>
          <a:p>
            <a:r>
              <a:rPr lang="en-GB" dirty="0"/>
              <a:t>I have investigated how the deposition curve [point] is influenced by 2 things:</a:t>
            </a:r>
          </a:p>
          <a:p>
            <a:r>
              <a:rPr lang="en-GB" dirty="0"/>
              <a:t>1) By varying the cutoff current during the SEI formation [point],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895575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504803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102364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Or 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2) By different deposition currents [point]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383198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First, we look at how different </a:t>
            </a:r>
            <a:r>
              <a:rPr lang="en-GB" dirty="0" err="1"/>
              <a:t>I_SEIcutoff</a:t>
            </a:r>
            <a:r>
              <a:rPr lang="en-GB" dirty="0"/>
              <a:t> influences the deposition curve.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7509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 investigate the passivation of the Cu surface before deposition, several T-cell were cycled with different </a:t>
            </a:r>
            <a:r>
              <a:rPr lang="en-GB" dirty="0" err="1"/>
              <a:t>I_SEIcutoff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58945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First, the current versus time during the SEI formation by holding a constant low voltage.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</a:t>
            </a:r>
            <a:r>
              <a:rPr lang="en-GB" dirty="0" err="1"/>
              <a:t>Jdeposition</a:t>
            </a:r>
            <a:r>
              <a:rPr lang="en-GB" dirty="0"/>
              <a:t> =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 I have stopped the SEI formation for here for one cell, here for another.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Time increase for lower sigma: 2 min for 0.50, 2 hour for 0.05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After the passivation, Li was deposited at constant current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577269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sigma=1.00: no obvious nucleation; side reactions large enough to drive current without need for nucleation in the beginning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Decreasing sigma, meaning more passivation </a:t>
            </a:r>
            <a:r>
              <a:rPr lang="en-GB" dirty="0">
                <a:sym typeface="Wingdings" panose="05000000000000000000" pitchFamily="2" charset="2"/>
              </a:rPr>
              <a:t> clearer deposition peak at higher overpotential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More passivation  less side reactions during deposition  to get the that current it is necessary to nucleate a lot in the beginning, which only happens if the overpotential is large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Thus, more passivation leads to more instantaneous nucleation, where more or less all nuclei form at the start and then they only grow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Instantaneous nucleation is opposed to progressive, where new nuclei continue to form after the start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33970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(hidden) 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7119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Now, we look at how different currents during deposition influences the deposition curve.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41365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Say we have a new cell which we charge and discharge: this means Li moves back and forth [point].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187978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Several C-cells were cycled to see the effects of the deposition current on the deposition curve.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236431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Increasing current, J, results in a higher overpotential.</a:t>
            </a:r>
          </a:p>
          <a:p>
            <a:r>
              <a:rPr lang="en-GB" dirty="0"/>
              <a:t>And higher overpotential should according to theory…</a:t>
            </a:r>
          </a:p>
          <a:p>
            <a:endParaRPr lang="en-GB" dirty="0"/>
          </a:p>
          <a:p>
            <a:r>
              <a:rPr lang="en-GB" dirty="0"/>
              <a:t>{J=1, 5, 10 mA/cm2}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965823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Result in smaller but more nuclei.</a:t>
            </a:r>
          </a:p>
          <a:p>
            <a:endParaRPr lang="en-GB" dirty="0"/>
          </a:p>
          <a:p>
            <a:r>
              <a:rPr lang="en-GB" dirty="0"/>
              <a:t>With the same sigma, the nucleation peak disappears for larger currents.</a:t>
            </a:r>
          </a:p>
          <a:p>
            <a:r>
              <a:rPr lang="en-GB" dirty="0"/>
              <a:t>We just saw that the deposition peak is dependent on sigma, so what would happen if we passivated the surface more?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972179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the deposition peak becomes visible for larger currents.</a:t>
            </a:r>
          </a:p>
          <a:p>
            <a:r>
              <a:rPr lang="en-GB" dirty="0"/>
              <a:t>As discussed, the more pronounced deposition peak indicates more instantaneous nucleation.</a:t>
            </a:r>
          </a:p>
          <a:p>
            <a:r>
              <a:rPr lang="en-GB" dirty="0"/>
              <a:t>Thus, current used should influence </a:t>
            </a:r>
            <a:r>
              <a:rPr lang="en-GB" i="1" dirty="0"/>
              <a:t>r </a:t>
            </a:r>
            <a:r>
              <a:rPr lang="en-GB" i="0" dirty="0"/>
              <a:t>and </a:t>
            </a:r>
            <a:r>
              <a:rPr lang="en-GB" i="1" dirty="0"/>
              <a:t>N</a:t>
            </a:r>
            <a:r>
              <a:rPr lang="en-GB" i="0" dirty="0"/>
              <a:t>, and the degree of </a:t>
            </a:r>
            <a:r>
              <a:rPr lang="en-GB" dirty="0"/>
              <a:t>passivation influences the nucleation process.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505508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cells reach more or less the same potential at larger charge passed, indicating either that:</a:t>
            </a:r>
          </a:p>
          <a:p>
            <a:r>
              <a:rPr lang="en-GB" dirty="0"/>
              <a:t>1. The surface gets passivated during the beginning of the deposition.</a:t>
            </a:r>
          </a:p>
          <a:p>
            <a:r>
              <a:rPr lang="en-GB" dirty="0"/>
              <a:t>2. Or, that the growth is not as sensitive to the side reactions as the nucleation is.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580808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investigate the effect of pressure, a C-cell was first cycled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382153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Photograph Li on Cu: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 see uneven deposition from the annulus: </a:t>
            </a:r>
            <a:r>
              <a:rPr lang="en-GB" dirty="0">
                <a:sym typeface="Wingdings" panose="05000000000000000000" pitchFamily="2" charset="2"/>
              </a:rPr>
              <a:t>little to no Li in the middle, but more for larger radii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25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043328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Scanning electron microscope (SEM)-images, overlain: I’ve matched the features on the images with each other to give a view of a larger area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9144828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we zoom in we see small Li nuclei.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94261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down, see slightly larger nuclei.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62925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Li can get deposited on the surface more in some places than others…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86566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even larger nuclei.</a:t>
            </a:r>
          </a:p>
          <a:p>
            <a:endParaRPr lang="en-GB" dirty="0"/>
          </a:p>
          <a:p>
            <a:r>
              <a:rPr lang="en-GB" dirty="0"/>
              <a:t>Thus, for various radial positions we see different morphologies of Li: from small crystalline particles to larger ‘’islands’’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667420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typical size (diameter) of the nuclei goes from 1 micro meter here, 2 to 3, and then larger than 4.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303182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Nuclei per area decreases while the nuclei size increases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02775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relations should be familiar by now.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103834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the distribution changes radially. How about the along the edge of the deposition?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925118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for different angles around the edge of the deposition.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Photograph: 500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anose="05000000000000000000" pitchFamily="2" charset="2"/>
              </a:rPr>
              <a:t>SEM-images: 50 </a:t>
            </a:r>
            <a:r>
              <a:rPr lang="en-GB" dirty="0" err="1">
                <a:sym typeface="Wingdings" panose="05000000000000000000" pitchFamily="2" charset="2"/>
              </a:rPr>
              <a:t>muAh</a:t>
            </a:r>
            <a:r>
              <a:rPr lang="en-GB" dirty="0">
                <a:sym typeface="Wingdings" panose="05000000000000000000" pitchFamily="2" charset="2"/>
              </a:rPr>
              <a:t>/cm2 at 1mA/cm2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7950935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 in: see some particles, and bush-like growth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83077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it’s mostly round particles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89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20443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Down here: overwhelmingly bush-like growth.</a:t>
            </a:r>
          </a:p>
          <a:p>
            <a:r>
              <a:rPr lang="en-GB" dirty="0"/>
              <a:t>Yes, the deposition changes also with the angle along the deposited annulus.</a:t>
            </a:r>
          </a:p>
          <a:p>
            <a:r>
              <a:rPr lang="en-GB" dirty="0"/>
              <a:t>Is this a pressure effect?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1801570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reason is probably the wave spring used in the C-cell.</a:t>
            </a:r>
          </a:p>
          <a:p>
            <a:r>
              <a:rPr lang="en-GB" dirty="0"/>
              <a:t>A study found that the wave spring induces uneven pressure in the cell, with low pressure in the middle and higher pressure for larger radii.</a:t>
            </a:r>
          </a:p>
          <a:p>
            <a:r>
              <a:rPr lang="en-GB" dirty="0"/>
              <a:t>Exactly as the annulus of deposited Li shows.</a:t>
            </a:r>
          </a:p>
          <a:p>
            <a:r>
              <a:rPr lang="en-GB" dirty="0"/>
              <a:t>Photograph shows that the wave spring pushes down at some points,</a:t>
            </a:r>
          </a:p>
          <a:p>
            <a:r>
              <a:rPr lang="en-GB" dirty="0"/>
              <a:t>which could explain the angular variation with more bush-like growth at some places than others.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03358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Those places can then grow further…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6648224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have seen that uneven pressure leads to uneven deposition.</a:t>
            </a:r>
          </a:p>
          <a:p>
            <a:r>
              <a:rPr lang="en-GB" dirty="0"/>
              <a:t>To verify that even pressure makes more even deposition, a T-cell was cycled and measured in SEM.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427544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as before, over the same distance as in the C-cell, the Li distribution seems more or less the same.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4761477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Zoom-in shows that the morphology is small crystalline particles, with longer and thinner needle-like growth. </a:t>
            </a:r>
          </a:p>
          <a:p>
            <a:r>
              <a:rPr lang="en-GB" dirty="0"/>
              <a:t>While ‘’islands’’ were not observed in the T-cell, we could image that this needle-like growth might evolve into the bush-like growth we saw in the C-cell.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56367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have we learned?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721236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2185065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97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6639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1E9D-7488-DB03-5053-C5D95DAB6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7D2F-1D06-6B0C-E7E1-BB726692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CABFC-4E99-F274-D462-AE820F60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6ECF-8016-6847-6D7F-B6E30D1C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EC13-1F59-6400-DE85-55321034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511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AA82-8B81-E48B-F218-4BCFA98D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65459-3FC6-1DBA-0006-33FACBBE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CAD85-7234-30C9-F370-6B8011DD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80895-BC50-19BF-1AA5-A169D637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5F841-084B-3DDC-9F68-EB753890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1379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71E17-282B-0129-148F-8BDAE4248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FD1A7-8601-4BE1-72AF-D4099ECD0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1EE83-696A-81A5-08B0-C01C0026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B85A-8215-FFF0-276F-A27B4DCE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BC85D-D3C8-A15A-389C-FDC2C1B3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889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DA0C-9B8A-219D-A448-59CE7369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2E4A-D313-0066-25BA-7C8D8753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D261-3091-8856-C69E-95268925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BA643-98C2-7688-6D20-1E730DE5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2BD86-26BF-AE0B-32D2-7119AB57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7266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ADFC-AAA8-718C-155C-66DE7D25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96BDB-F474-7F16-E907-24CE040D8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630-929A-5980-5742-23FC6F1E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438B5-4866-471E-BEE8-CB17AFC4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94D6F-275C-43D8-4E12-7DD1D17E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0792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2CE5-F8C8-2850-F266-59F1D1CB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8DD9B-5AF9-4162-03EC-3C8D66CFE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77808-E418-A02C-DD09-4E4037A6D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64970-BFFE-1BC5-5EA6-34AD6D23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1FE35-62D6-91E2-752C-3996BF12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C7E6F-86B4-C489-3124-7134D6C1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6090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540A-5584-1637-FAE2-DFF5FC7D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E2C06-4690-7704-6342-F4249CA4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E97AC-DF34-090C-DECC-561D0E8A5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EFE19-FCD6-A5E8-7CB5-DA563C220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7F21E-CB9A-E47B-D304-66468D4D0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C46B0-4728-2BE5-D6D5-F86A06A8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07484-4D8A-A1B8-9ECF-740645FE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6FB5C-77F5-4EA4-B5EF-B6BADB7D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867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CD7C-E814-712D-3134-F488E620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6EC53-A316-E869-313B-1A476079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253BE-6D39-6DFB-08B0-6468BE6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2DCB9-0AD2-BF3D-FA23-948D4EB0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114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82E6B-9476-8C11-9660-84FD89CC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E153F-2648-55D5-A588-C5122117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3CFF-8555-E0F2-FE0C-9FB39022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4090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DF2E-8B7B-FFBA-EA5A-68496A77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7A74-31D2-94E4-7EC6-49166C1F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CAE5C-8860-7420-D4A2-9BD6DBE72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ED45E-0BA1-D151-6192-0B5B5B47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32CB1-B2BF-9320-4379-9DB8EECE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8E930-BDF3-56A3-7C86-AAA1C600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296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AB90-E246-FCAB-70B4-2F78AF26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2E935-6516-4778-39E3-26ECC25CC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6D909-415C-C40D-7756-898AB489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097F2-2148-1213-4405-49D23876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AA238-498D-2C66-52F0-CBD20BFF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E4901-CBCC-F8A6-B905-2FDEC422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6739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CBFAA-BA6F-5AFF-A6A3-D49DE657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416C-883B-6F68-8F22-4ED254BE7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B415E-2CAE-86C8-7A3A-AB925CDF6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1D132-968D-4DA2-A764-E5AE909BC1CE}" type="datetimeFigureOut">
              <a:rPr lang="en-SE" smtClean="0"/>
              <a:t>2024-05-25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3E0D-AEB5-A65B-5251-D6FB1C78B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084D-13FC-BF80-C0B9-8F8FAE85E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467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4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–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B1CA260-2E1E-A1D8-130F-C4E470D4F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00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05</a:t>
            </a:r>
            <a:r>
              <a:rPr lang="en-SE" sz="1800" dirty="0">
                <a:latin typeface="CMU Serif" panose="02000603000000000000" pitchFamily="2" charset="0"/>
              </a:rPr>
              <a:t>‒</a:t>
            </a:r>
            <a:r>
              <a:rPr lang="en-GB" dirty="0"/>
              <a:t>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2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1C746751-2B24-ABFE-0F5B-8DFA050A4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1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F5240CC4-E685-91BD-8C91-29BA11EEF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53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15" name="Picture 14" descr="A screen shot of a graph&#10;&#10;Description automatically generated">
            <a:extLst>
              <a:ext uri="{FF2B5EF4-FFF2-40B4-BE49-F238E27FC236}">
                <a16:creationId xmlns:a16="http://schemas.microsoft.com/office/drawing/2014/main" id="{A5F1DB7C-BE93-54ED-8C00-5EA4A233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1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5CDE3-545C-BF18-D2F4-D2DDA5348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3566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79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li&#10;&#10;Description automatically generated with medium confidence">
            <a:extLst>
              <a:ext uri="{FF2B5EF4-FFF2-40B4-BE49-F238E27FC236}">
                <a16:creationId xmlns:a16="http://schemas.microsoft.com/office/drawing/2014/main" id="{0D8930E4-92C8-E085-ECB2-EAED8A11A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31D21-8A78-5244-61E8-99632D2EA097}"/>
              </a:ext>
            </a:extLst>
          </p:cNvPr>
          <p:cNvSpPr/>
          <p:nvPr/>
        </p:nvSpPr>
        <p:spPr>
          <a:xfrm>
            <a:off x="7809385" y="3130616"/>
            <a:ext cx="1371600" cy="753533"/>
          </a:xfrm>
          <a:prstGeom prst="rect">
            <a:avLst/>
          </a:prstGeom>
          <a:solidFill>
            <a:srgbClr val="D8F2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7227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0243" cy="4351338"/>
          </a:xfrm>
        </p:spPr>
        <p:txBody>
          <a:bodyPr>
            <a:normAutofit/>
          </a:bodyPr>
          <a:lstStyle/>
          <a:p>
            <a:r>
              <a:rPr lang="en-GB" dirty="0"/>
              <a:t>Investigate the nucleation – the first step in deposition. </a:t>
            </a:r>
          </a:p>
          <a:p>
            <a:r>
              <a:rPr lang="en-GB" dirty="0"/>
              <a:t>Electrochemical measurements and scanning electron microscopy.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818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5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F768F43-C132-E86A-F9F3-918492A4B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9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FB7533-B8B9-B32B-56C5-8A6ACE717775}"/>
              </a:ext>
            </a:extLst>
          </p:cNvPr>
          <p:cNvSpPr/>
          <p:nvPr/>
        </p:nvSpPr>
        <p:spPr>
          <a:xfrm>
            <a:off x="5823932" y="1690688"/>
            <a:ext cx="5161568" cy="1090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6123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72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6C9A-7DE3-0720-969A-DBB4AAF6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PLAN: 25 minute presentation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5F40C-D6E7-3D61-CDA1-D727AFDC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// J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V_hold</a:t>
            </a:r>
            <a:r>
              <a:rPr lang="en-GB" dirty="0"/>
              <a:t> I text vid figurer</a:t>
            </a:r>
          </a:p>
          <a:p>
            <a:r>
              <a:rPr lang="en-GB" dirty="0"/>
              <a:t>//</a:t>
            </a:r>
            <a:r>
              <a:rPr lang="en-GB" dirty="0" err="1"/>
              <a:t>deponerat</a:t>
            </a:r>
            <a:r>
              <a:rPr lang="en-GB" dirty="0"/>
              <a:t> Li </a:t>
            </a:r>
            <a:r>
              <a:rPr lang="en-GB" dirty="0" err="1"/>
              <a:t>på</a:t>
            </a:r>
            <a:r>
              <a:rPr lang="en-GB" dirty="0"/>
              <a:t> SEM-</a:t>
            </a:r>
            <a:r>
              <a:rPr lang="en-GB" dirty="0" err="1"/>
              <a:t>bilderna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9615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3D1886-4AE0-3F5A-F969-B9F8A121EB2A}"/>
              </a:ext>
            </a:extLst>
          </p:cNvPr>
          <p:cNvSpPr/>
          <p:nvPr/>
        </p:nvSpPr>
        <p:spPr>
          <a:xfrm>
            <a:off x="758951" y="5276088"/>
            <a:ext cx="323723" cy="310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1122426" y="2433320"/>
            <a:ext cx="7126224" cy="3142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8471154" y="2908301"/>
            <a:ext cx="3580638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65799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2513405" y="2428495"/>
            <a:ext cx="5734050" cy="2477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9677400" y="2908301"/>
            <a:ext cx="237439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62AB41-A057-9B23-D4CB-71D9FAFA68CF}"/>
              </a:ext>
            </a:extLst>
          </p:cNvPr>
          <p:cNvSpPr/>
          <p:nvPr/>
        </p:nvSpPr>
        <p:spPr>
          <a:xfrm rot="18227416">
            <a:off x="2448685" y="4073337"/>
            <a:ext cx="246888" cy="173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27991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5576645" y="2514600"/>
            <a:ext cx="2670810" cy="1242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10789920" y="2908301"/>
            <a:ext cx="1261872" cy="151739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9565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47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0798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8" name="Picture 7" descr="A group of circles with black text&#10;&#10;Description automatically generated">
            <a:extLst>
              <a:ext uri="{FF2B5EF4-FFF2-40B4-BE49-F238E27FC236}">
                <a16:creationId xmlns:a16="http://schemas.microsoft.com/office/drawing/2014/main" id="{C866F3C7-158A-5CE6-F573-BB1C0B204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04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0" name="Picture 9" descr="A cartoon character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7508A3A2-792B-0F90-7D84-C7F436B93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68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4" name="Picture 3" descr="A group of white circles with black letters on a blue background&#10;&#10;Description automatically generated">
            <a:extLst>
              <a:ext uri="{FF2B5EF4-FFF2-40B4-BE49-F238E27FC236}">
                <a16:creationId xmlns:a16="http://schemas.microsoft.com/office/drawing/2014/main" id="{411C0638-49A2-4841-D2C2-A75EA4780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23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22" name="Picture 21" descr="A screen shot of a computer&#10;&#10;Description automatically generated">
            <a:extLst>
              <a:ext uri="{FF2B5EF4-FFF2-40B4-BE49-F238E27FC236}">
                <a16:creationId xmlns:a16="http://schemas.microsoft.com/office/drawing/2014/main" id="{4B14B8BE-18CC-CE15-24B5-3FCB51516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39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4" name="Picture 13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19E9EEA8-61AC-3833-9E7C-769F0E5AB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//Opening: How many here have either a smartphone, a laptop, or a smartwatch?</a:t>
            </a:r>
          </a:p>
          <a:p>
            <a:r>
              <a:rPr lang="en-GB" dirty="0"/>
              <a:t>Cool, then you are already fans of batteries, and you likely own at least one lithium-ion battery – a very common battery type</a:t>
            </a:r>
          </a:p>
          <a:p>
            <a:r>
              <a:rPr lang="en-GB" dirty="0"/>
              <a:t>Say, would you like your device to be smaller, lighter, and have a longer battery life? Of course you would!</a:t>
            </a:r>
          </a:p>
          <a:p>
            <a:r>
              <a:rPr lang="en-GB" dirty="0"/>
              <a:t>It’s easy, look: replace this graphite with Li and the cell increases its energy per weight and doubles the energy per volume – very nice!</a:t>
            </a:r>
          </a:p>
          <a:p>
            <a:r>
              <a:rPr lang="en-GB" dirty="0"/>
              <a:t>A) Let’s use this battery. Oh… what’s happening? Without the graphite, Li gets deposited on the surface. The Li grows unevenly, and oh no – look – it reached the other side of the cell! It’s a short-circuit, and [thermal runaway] *BOOM* [cell explosion] Yikes. Not good. Uneven deposition seems to be a problem.</a:t>
            </a:r>
          </a:p>
          <a:p>
            <a:r>
              <a:rPr lang="en-GB" dirty="0"/>
              <a:t>B) However, there are several problems with such a lithium-metal battery.</a:t>
            </a:r>
          </a:p>
          <a:p>
            <a:r>
              <a:rPr lang="en-GB" dirty="0"/>
              <a:t>//Kanske </a:t>
            </a:r>
            <a:r>
              <a:rPr lang="en-GB" dirty="0" err="1"/>
              <a:t>börja</a:t>
            </a:r>
            <a:r>
              <a:rPr lang="en-GB" dirty="0"/>
              <a:t> lite </a:t>
            </a:r>
            <a:r>
              <a:rPr lang="en-GB" dirty="0" err="1"/>
              <a:t>roligare</a:t>
            </a:r>
            <a:r>
              <a:rPr lang="en-GB" dirty="0"/>
              <a:t> </a:t>
            </a:r>
            <a:r>
              <a:rPr lang="en-GB" dirty="0" err="1"/>
              <a:t>som</a:t>
            </a:r>
            <a:r>
              <a:rPr lang="en-GB" dirty="0"/>
              <a:t> “opening:” </a:t>
            </a:r>
            <a:r>
              <a:rPr lang="en-GB" dirty="0" err="1"/>
              <a:t>beskriver</a:t>
            </a:r>
            <a:r>
              <a:rPr lang="en-GB" dirty="0"/>
              <a:t>, men </a:t>
            </a:r>
            <a:r>
              <a:rPr lang="en-GB" dirty="0" err="1"/>
              <a:t>sen</a:t>
            </a:r>
            <a:r>
              <a:rPr lang="en-GB" dirty="0"/>
              <a:t> ta (B) </a:t>
            </a:r>
            <a:r>
              <a:rPr lang="en-GB" dirty="0" err="1"/>
              <a:t>istället</a:t>
            </a:r>
            <a:r>
              <a:rPr lang="en-GB" dirty="0"/>
              <a:t> för (A).</a:t>
            </a:r>
          </a:p>
          <a:p>
            <a:endParaRPr lang="en-GB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2293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5" name="Picture 4" descr="A group of white balls with black text&#10;&#10;Description automatically generated">
            <a:extLst>
              <a:ext uri="{FF2B5EF4-FFF2-40B4-BE49-F238E27FC236}">
                <a16:creationId xmlns:a16="http://schemas.microsoft.com/office/drawing/2014/main" id="{6275747B-B25C-BC87-367E-08AA8902F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83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3" name="Picture 2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D00EEB29-8A9D-5479-7691-37B9FCCFE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5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937DAB-ED1E-2EBF-AC5F-2411959DF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875261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D87CC9-CBA6-BBFB-A282-32990C8E9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2354320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E40730-8314-796B-448C-D3C57C4BF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4263264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DC9617-932B-9E76-D546-A56B4967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762239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1F1786-DC91-A795-D29B-E20A59A17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955520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627243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pic>
        <p:nvPicPr>
          <p:cNvPr id="3" name="Picture 2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1749D63-F0C4-3E9B-5B2C-2A81AE4023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5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13C697-5558-0B53-BD55-DE6C7A6CDC25}"/>
              </a:ext>
            </a:extLst>
          </p:cNvPr>
          <p:cNvGrpSpPr/>
          <p:nvPr/>
        </p:nvGrpSpPr>
        <p:grpSpPr>
          <a:xfrm>
            <a:off x="8521275" y="2991523"/>
            <a:ext cx="847028" cy="641271"/>
            <a:chOff x="5734252" y="1197908"/>
            <a:chExt cx="847028" cy="641271"/>
          </a:xfrm>
        </p:grpSpPr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1F8883D-373A-15D3-D475-1B0CF07D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9639701-BEED-636A-06E1-077B173F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EB86ADD-8A9E-0615-A028-C175C915C0C1}"/>
              </a:ext>
            </a:extLst>
          </p:cNvPr>
          <p:cNvSpPr/>
          <p:nvPr/>
        </p:nvSpPr>
        <p:spPr>
          <a:xfrm>
            <a:off x="8149699" y="3289300"/>
            <a:ext cx="198691" cy="45719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4" name="Picture 3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AA27BB74-6CB9-14E5-D5B5-0AA58B429C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7557388" y="365662"/>
            <a:ext cx="4445312" cy="22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//figure smartphone, laptop, smartwatch?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1692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3BB07E-7775-B43F-3362-EA14632068FA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ED2BF08-06C7-506F-0EDE-0A701B648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3B1002E-3DAD-DBB9-2037-FF980030C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065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130133-C878-802E-BB34-B2104068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5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52FD8A-743B-3216-05AA-DDEDDFC779F6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4" name="Picture 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D206DA-D645-7F53-97AA-EAF350C8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C82FE01-EA3C-F8C5-3D60-7A14FC58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246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1" name="Picture 20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5E391A01-A4F0-5549-D225-9E234693A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4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C9B8E9-033A-7C41-CBFB-D1A39E331E52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22EAAD2-F1A8-4D6B-168C-BA7E9227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C85AC5A-DED9-6285-0286-FBC59F51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750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3" name="Picture 22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6F26542C-B5C7-4721-F24F-EC5DC6E84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3"/>
            <a:ext cx="9360000" cy="21594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51E0FF7-B771-EB44-F530-A525FF541F43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4FCA96B-8635-BC76-0206-F3EA83339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50DAE6E-96F2-4C2A-D3E2-00F5840C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77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4BED5-A5C2-E675-7FDA-02159250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116AFB-3DB0-0F8E-1A95-967F3BE76336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DD67FF-9740-04C2-0DDA-5680315D0C7F}"/>
              </a:ext>
            </a:extLst>
          </p:cNvPr>
          <p:cNvSpPr/>
          <p:nvPr/>
        </p:nvSpPr>
        <p:spPr>
          <a:xfrm>
            <a:off x="838200" y="2293619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29982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3CE897-FF80-9C93-3F71-EA83B9569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000" dirty="0"/>
              <a:t>Pressure distribution between the Li and Cu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AFC1E-91A6-A05F-F4A9-ADB7E851986A}"/>
              </a:ext>
            </a:extLst>
          </p:cNvPr>
          <p:cNvSpPr/>
          <p:nvPr/>
        </p:nvSpPr>
        <p:spPr>
          <a:xfrm>
            <a:off x="1295400" y="3926681"/>
            <a:ext cx="5676900" cy="6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15711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</p:spTree>
    <p:extLst>
      <p:ext uri="{BB962C8B-B14F-4D97-AF65-F5344CB8AC3E}">
        <p14:creationId xmlns:p14="http://schemas.microsoft.com/office/powerpoint/2010/main" val="24616748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Scientific questions in this thesis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the deposition curve</a:t>
            </a:r>
            <a:endParaRPr lang="en-GB" dirty="0"/>
          </a:p>
          <a:p>
            <a:pPr lvl="1"/>
            <a:r>
              <a:rPr lang="en-GB" sz="2200" dirty="0"/>
              <a:t>Degree of passivation of the Cu surface</a:t>
            </a:r>
          </a:p>
          <a:p>
            <a:pPr lvl="1"/>
            <a:r>
              <a:rPr lang="en-GB" sz="2200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Distribution of the nuclei</a:t>
            </a:r>
          </a:p>
          <a:p>
            <a:pPr lvl="1"/>
            <a:r>
              <a:rPr lang="en-GB" sz="2200" dirty="0"/>
              <a:t>Pressure between the Li and Cu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0AEFB-488E-9E9A-0284-7EADDA5B4B42}"/>
              </a:ext>
            </a:extLst>
          </p:cNvPr>
          <p:cNvSpPr txBox="1"/>
          <p:nvPr/>
        </p:nvSpPr>
        <p:spPr>
          <a:xfrm>
            <a:off x="7202906" y="1825625"/>
            <a:ext cx="4150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Measure </a:t>
            </a:r>
            <a:r>
              <a:rPr lang="en-GB" sz="2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during deposition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02C97-11D6-BBC0-03D9-C1E3EC17AF17}"/>
              </a:ext>
            </a:extLst>
          </p:cNvPr>
          <p:cNvSpPr txBox="1"/>
          <p:nvPr/>
        </p:nvSpPr>
        <p:spPr>
          <a:xfrm>
            <a:off x="7202906" y="3420081"/>
            <a:ext cx="4291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 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Image Li nuclei using SEM</a:t>
            </a:r>
            <a:endParaRPr lang="en-SE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25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19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53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75BAF6-A3AF-4A59-C0B8-FC77953F1C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23" t="-749" r="40723" b="95745"/>
          <a:stretch/>
        </p:blipFill>
        <p:spPr>
          <a:xfrm>
            <a:off x="-1415850" y="1754340"/>
            <a:ext cx="8280000" cy="237264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86B5873-29A6-2DC8-9E5A-80114B032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r="42945" b="12973"/>
          <a:stretch/>
        </p:blipFill>
        <p:spPr>
          <a:xfrm>
            <a:off x="1956000" y="1980665"/>
            <a:ext cx="4724200" cy="383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93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C63332-5AC9-6A69-94F4-25CF689A05E0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68112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pic>
        <p:nvPicPr>
          <p:cNvPr id="25" name="Picture 24" descr="A close up of a coin&#10;&#10;Description automatically generated">
            <a:extLst>
              <a:ext uri="{FF2B5EF4-FFF2-40B4-BE49-F238E27FC236}">
                <a16:creationId xmlns:a16="http://schemas.microsoft.com/office/drawing/2014/main" id="{36ABA722-E24E-4777-1843-CB54037F63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10144160" y="3240085"/>
            <a:ext cx="1834366" cy="8464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1810C9-BB3D-5536-8932-472E2C15AC05}"/>
              </a:ext>
            </a:extLst>
          </p:cNvPr>
          <p:cNvSpPr/>
          <p:nvPr/>
        </p:nvSpPr>
        <p:spPr>
          <a:xfrm>
            <a:off x="6930189" y="3294515"/>
            <a:ext cx="192506" cy="240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36212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I-cell</a:t>
            </a:r>
            <a:endParaRPr lang="en-SE" dirty="0"/>
          </a:p>
        </p:txBody>
      </p:sp>
      <p:pic>
        <p:nvPicPr>
          <p:cNvPr id="4" name="Content Placeholder 3" descr="A close up of a metal piece&#10;&#10;Description automatically generated">
            <a:extLst>
              <a:ext uri="{FF2B5EF4-FFF2-40B4-BE49-F238E27FC236}">
                <a16:creationId xmlns:a16="http://schemas.microsoft.com/office/drawing/2014/main" id="{F01022AD-90D5-434B-8C56-A38B05D3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8" t="25299" r="6916" b="27364"/>
          <a:stretch/>
        </p:blipFill>
        <p:spPr>
          <a:xfrm>
            <a:off x="8575760" y="1207436"/>
            <a:ext cx="2238816" cy="4697128"/>
          </a:xfrm>
        </p:spPr>
      </p:pic>
      <p:pic>
        <p:nvPicPr>
          <p:cNvPr id="7" name="Picture 6" descr="A group of metal parts&#10;&#10;Description automatically generated">
            <a:extLst>
              <a:ext uri="{FF2B5EF4-FFF2-40B4-BE49-F238E27FC236}">
                <a16:creationId xmlns:a16="http://schemas.microsoft.com/office/drawing/2014/main" id="{2A596079-3B44-EDAC-A83D-3DFF07920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r="58770"/>
          <a:stretch/>
        </p:blipFill>
        <p:spPr>
          <a:xfrm>
            <a:off x="4642192" y="129390"/>
            <a:ext cx="1146248" cy="6599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8A337-C749-005D-EA4C-92880B2D23BA}"/>
              </a:ext>
            </a:extLst>
          </p:cNvPr>
          <p:cNvSpPr txBox="1"/>
          <p:nvPr/>
        </p:nvSpPr>
        <p:spPr>
          <a:xfrm>
            <a:off x="5960229" y="3332275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54AE2-CA17-142C-47DC-1DDFC01A4CDF}"/>
              </a:ext>
            </a:extLst>
          </p:cNvPr>
          <p:cNvSpPr txBox="1"/>
          <p:nvPr/>
        </p:nvSpPr>
        <p:spPr>
          <a:xfrm>
            <a:off x="5959975" y="3714318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98A5D-E97C-28D4-11E9-46A81FFB733D}"/>
              </a:ext>
            </a:extLst>
          </p:cNvPr>
          <p:cNvSpPr txBox="1"/>
          <p:nvPr/>
        </p:nvSpPr>
        <p:spPr>
          <a:xfrm>
            <a:off x="3957767" y="381392"/>
            <a:ext cx="5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Picture 12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493BD34-16F1-DAC4-E240-6B41F7F94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7" t="57491" r="61498" b="27168"/>
          <a:stretch/>
        </p:blipFill>
        <p:spPr>
          <a:xfrm>
            <a:off x="4834669" y="3898984"/>
            <a:ext cx="828898" cy="1081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95E484-A331-4F3D-184E-13018198288D}"/>
              </a:ext>
            </a:extLst>
          </p:cNvPr>
          <p:cNvSpPr txBox="1"/>
          <p:nvPr/>
        </p:nvSpPr>
        <p:spPr>
          <a:xfrm>
            <a:off x="5998438" y="1225303"/>
            <a:ext cx="1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</a:t>
            </a:r>
          </a:p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2F0F9-5D43-F9D0-FAE2-CFF9E77E4294}"/>
              </a:ext>
            </a:extLst>
          </p:cNvPr>
          <p:cNvSpPr txBox="1"/>
          <p:nvPr/>
        </p:nvSpPr>
        <p:spPr>
          <a:xfrm>
            <a:off x="3397745" y="127310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EB53-1DCE-5EE0-FE59-CC8FC024657F}"/>
              </a:ext>
            </a:extLst>
          </p:cNvPr>
          <p:cNvSpPr txBox="1"/>
          <p:nvPr/>
        </p:nvSpPr>
        <p:spPr>
          <a:xfrm>
            <a:off x="3257829" y="2551378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3F843-83BA-A5F4-38F9-78FE1B2B3D74}"/>
              </a:ext>
            </a:extLst>
          </p:cNvPr>
          <p:cNvSpPr txBox="1"/>
          <p:nvPr/>
        </p:nvSpPr>
        <p:spPr>
          <a:xfrm>
            <a:off x="4137079" y="406657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65625-9F30-073D-A7C5-3A73B9FB91B5}"/>
              </a:ext>
            </a:extLst>
          </p:cNvPr>
          <p:cNvSpPr txBox="1"/>
          <p:nvPr/>
        </p:nvSpPr>
        <p:spPr>
          <a:xfrm>
            <a:off x="5934516" y="425512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79BC4-2A56-0799-23FC-7A6D0A440A21}"/>
              </a:ext>
            </a:extLst>
          </p:cNvPr>
          <p:cNvSpPr txBox="1"/>
          <p:nvPr/>
        </p:nvSpPr>
        <p:spPr>
          <a:xfrm>
            <a:off x="4066325" y="4439789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30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3" descr="A group of metal parts&#10;&#10;Description automatically generated">
            <a:extLst>
              <a:ext uri="{FF2B5EF4-FFF2-40B4-BE49-F238E27FC236}">
                <a16:creationId xmlns:a16="http://schemas.microsoft.com/office/drawing/2014/main" id="{7E086D16-8F1B-798E-4E81-99A9DBCF3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0" b="49162"/>
          <a:stretch/>
        </p:blipFill>
        <p:spPr>
          <a:xfrm>
            <a:off x="1060891" y="1506756"/>
            <a:ext cx="9714618" cy="4950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F1C7A-7147-5C65-E867-DFC4085BD00C}"/>
              </a:ext>
            </a:extLst>
          </p:cNvPr>
          <p:cNvSpPr txBox="1"/>
          <p:nvPr/>
        </p:nvSpPr>
        <p:spPr>
          <a:xfrm>
            <a:off x="1521793" y="4521227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F23E-3863-D155-FAFE-477326B39F58}"/>
              </a:ext>
            </a:extLst>
          </p:cNvPr>
          <p:cNvSpPr txBox="1"/>
          <p:nvPr/>
        </p:nvSpPr>
        <p:spPr>
          <a:xfrm>
            <a:off x="2717573" y="4496872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5E62D-66C9-DF7E-DC10-08F6B6F99831}"/>
              </a:ext>
            </a:extLst>
          </p:cNvPr>
          <p:cNvSpPr txBox="1"/>
          <p:nvPr/>
        </p:nvSpPr>
        <p:spPr>
          <a:xfrm>
            <a:off x="2801846" y="6156880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 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D8D81-213E-B72C-B4AA-E2A09B80335C}"/>
              </a:ext>
            </a:extLst>
          </p:cNvPr>
          <p:cNvSpPr txBox="1"/>
          <p:nvPr/>
        </p:nvSpPr>
        <p:spPr>
          <a:xfrm>
            <a:off x="5094865" y="618198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Picture 15" descr="A white ball in the sky&#10;&#10;Description automatically generated">
            <a:extLst>
              <a:ext uri="{FF2B5EF4-FFF2-40B4-BE49-F238E27FC236}">
                <a16:creationId xmlns:a16="http://schemas.microsoft.com/office/drawing/2014/main" id="{A580BE0E-7D54-D1D5-BBB6-CA9AF2FB8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1" t="81951" r="29291"/>
          <a:stretch/>
        </p:blipFill>
        <p:spPr>
          <a:xfrm>
            <a:off x="4269537" y="5227836"/>
            <a:ext cx="428334" cy="593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4CAC9A-783E-BC96-362B-35E3FFDF8F51}"/>
              </a:ext>
            </a:extLst>
          </p:cNvPr>
          <p:cNvSpPr txBox="1"/>
          <p:nvPr/>
        </p:nvSpPr>
        <p:spPr>
          <a:xfrm>
            <a:off x="6481560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7B00A-833C-61ED-4406-D9D742D500A1}"/>
              </a:ext>
            </a:extLst>
          </p:cNvPr>
          <p:cNvSpPr txBox="1"/>
          <p:nvPr/>
        </p:nvSpPr>
        <p:spPr>
          <a:xfrm>
            <a:off x="4241188" y="617550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5DF8C-3697-D6D0-0C84-E13C80FA2DCB}"/>
              </a:ext>
            </a:extLst>
          </p:cNvPr>
          <p:cNvSpPr txBox="1"/>
          <p:nvPr/>
        </p:nvSpPr>
        <p:spPr>
          <a:xfrm>
            <a:off x="7251752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694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88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7" name="Content Placeholder 6" descr="A close-up of a device&#10;&#10;Description automatically generated">
            <a:extLst>
              <a:ext uri="{FF2B5EF4-FFF2-40B4-BE49-F238E27FC236}">
                <a16:creationId xmlns:a16="http://schemas.microsoft.com/office/drawing/2014/main" id="{378676BF-15D4-0297-DF35-FD4E9859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6"/>
          <a:stretch/>
        </p:blipFill>
        <p:spPr>
          <a:xfrm>
            <a:off x="1278131" y="1335641"/>
            <a:ext cx="9635737" cy="48265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35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AD7F4-DBF8-4FF7-6F2B-09B4352F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74" y="2780861"/>
            <a:ext cx="4636160" cy="3090772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659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64659EE-A6BB-8EFF-0AC5-7181317D2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8A4449-2EE2-69FE-8874-A635B79A6957}"/>
              </a:ext>
            </a:extLst>
          </p:cNvPr>
          <p:cNvSpPr/>
          <p:nvPr/>
        </p:nvSpPr>
        <p:spPr>
          <a:xfrm>
            <a:off x="2574290" y="1753553"/>
            <a:ext cx="1264920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5823C8-6FBB-7768-6FC7-4005199B8913}"/>
              </a:ext>
            </a:extLst>
          </p:cNvPr>
          <p:cNvSpPr/>
          <p:nvPr/>
        </p:nvSpPr>
        <p:spPr>
          <a:xfrm>
            <a:off x="2574290" y="2814230"/>
            <a:ext cx="1264920" cy="2127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C99629-379C-6801-EA5A-6363D99ECCFF}"/>
              </a:ext>
            </a:extLst>
          </p:cNvPr>
          <p:cNvSpPr/>
          <p:nvPr/>
        </p:nvSpPr>
        <p:spPr>
          <a:xfrm>
            <a:off x="2536189" y="4972047"/>
            <a:ext cx="1264920" cy="1860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942460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Deposition protocol</a:t>
            </a:r>
            <a:endParaRPr lang="en-SE" dirty="0"/>
          </a:p>
        </p:txBody>
      </p:sp>
      <p:pic>
        <p:nvPicPr>
          <p:cNvPr id="18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59BF0A-9DBD-426B-612E-C8F199A0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</p:spTree>
    <p:extLst>
      <p:ext uri="{BB962C8B-B14F-4D97-AF65-F5344CB8AC3E}">
        <p14:creationId xmlns:p14="http://schemas.microsoft.com/office/powerpoint/2010/main" val="10816413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19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B3BA82-06B0-381B-DF7C-A4A1936E5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0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6" b="12973"/>
          <a:stretch/>
        </p:blipFill>
        <p:spPr>
          <a:xfrm>
            <a:off x="1956000" y="1980665"/>
            <a:ext cx="8280000" cy="3836241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14951F-567E-0665-8BF0-D5FDFAF35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16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599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6092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473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65135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84914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30F10C1-BF63-79F0-78DB-18EFC7B38B93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F8326-4C1C-09CA-9037-0EAF79A3D6C3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835766-FCE1-0F6B-6180-9D1051D4894E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668212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5558366" y="5270499"/>
            <a:ext cx="977901" cy="334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841C7A-6272-E1F5-2930-DED0613A0E41}"/>
              </a:ext>
            </a:extLst>
          </p:cNvPr>
          <p:cNvSpPr/>
          <p:nvPr/>
        </p:nvSpPr>
        <p:spPr>
          <a:xfrm>
            <a:off x="3883024" y="5741356"/>
            <a:ext cx="108000" cy="108000"/>
          </a:xfrm>
          <a:prstGeom prst="ellipse">
            <a:avLst/>
          </a:prstGeom>
          <a:solidFill>
            <a:srgbClr val="333333"/>
          </a:solidFill>
          <a:ln w="9525">
            <a:solidFill>
              <a:srgbClr val="333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1874C1-40F1-96D9-3602-976D9032A0BF}"/>
              </a:ext>
            </a:extLst>
          </p:cNvPr>
          <p:cNvSpPr/>
          <p:nvPr/>
        </p:nvSpPr>
        <p:spPr>
          <a:xfrm>
            <a:off x="4008000" y="5027369"/>
            <a:ext cx="108000" cy="108000"/>
          </a:xfrm>
          <a:prstGeom prst="ellipse">
            <a:avLst/>
          </a:prstGeom>
          <a:solidFill>
            <a:srgbClr val="66666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28F4A8-C17E-2E59-1A6A-13BC0D3BDC0C}"/>
              </a:ext>
            </a:extLst>
          </p:cNvPr>
          <p:cNvSpPr/>
          <p:nvPr/>
        </p:nvSpPr>
        <p:spPr>
          <a:xfrm>
            <a:off x="6387742" y="4936834"/>
            <a:ext cx="108000" cy="108000"/>
          </a:xfrm>
          <a:prstGeom prst="ellipse">
            <a:avLst/>
          </a:prstGeom>
          <a:solidFill>
            <a:srgbClr val="99999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554851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154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7960E1-E9F3-BEC5-3D82-5EF05DC82DAD}"/>
              </a:ext>
            </a:extLst>
          </p:cNvPr>
          <p:cNvSpPr/>
          <p:nvPr/>
        </p:nvSpPr>
        <p:spPr>
          <a:xfrm>
            <a:off x="3428471" y="2232025"/>
            <a:ext cx="6267979" cy="504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BE939A-5F60-132E-B4E0-CA195BE7975F}"/>
              </a:ext>
            </a:extLst>
          </p:cNvPr>
          <p:cNvSpPr/>
          <p:nvPr/>
        </p:nvSpPr>
        <p:spPr>
          <a:xfrm>
            <a:off x="3428471" y="1839110"/>
            <a:ext cx="6267979" cy="2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B39E7D-9725-16BE-DEF7-1AD6285937EF}"/>
              </a:ext>
            </a:extLst>
          </p:cNvPr>
          <p:cNvSpPr/>
          <p:nvPr/>
        </p:nvSpPr>
        <p:spPr>
          <a:xfrm>
            <a:off x="3405188" y="1861087"/>
            <a:ext cx="46141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B5F93-ED2A-3E35-2739-8F1CD1B89643}"/>
              </a:ext>
            </a:extLst>
          </p:cNvPr>
          <p:cNvSpPr/>
          <p:nvPr/>
        </p:nvSpPr>
        <p:spPr>
          <a:xfrm>
            <a:off x="9656445" y="1868956"/>
            <a:ext cx="4614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AD0415-1C21-B491-4F5B-389BFDFBAD5C}"/>
              </a:ext>
            </a:extLst>
          </p:cNvPr>
          <p:cNvSpPr/>
          <p:nvPr/>
        </p:nvSpPr>
        <p:spPr>
          <a:xfrm>
            <a:off x="3437786" y="222260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F44860-A6E2-06FF-5BA6-824051231361}"/>
              </a:ext>
            </a:extLst>
          </p:cNvPr>
          <p:cNvSpPr/>
          <p:nvPr/>
        </p:nvSpPr>
        <p:spPr>
          <a:xfrm>
            <a:off x="3430895" y="222303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C07AD8-78E8-309F-12A1-BFCC3D71B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41878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735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90CC7-9545-08DC-1824-11682A393CEF}"/>
              </a:ext>
            </a:extLst>
          </p:cNvPr>
          <p:cNvSpPr txBox="1"/>
          <p:nvPr/>
        </p:nvSpPr>
        <p:spPr>
          <a:xfrm>
            <a:off x="9852202" y="6100434"/>
            <a:ext cx="413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baseline="-25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1 mA/cm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0A806A-6186-E1D3-E374-CAD3AA2C4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02" y="1641878"/>
            <a:ext cx="7920000" cy="43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5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793AD6-249B-5F5D-1654-1C9F086E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0"/>
          <a:stretch/>
        </p:blipFill>
        <p:spPr>
          <a:xfrm>
            <a:off x="1956000" y="2093205"/>
            <a:ext cx="8280000" cy="4338728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B51F8F-CDB4-288E-1E48-C51F818BE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956000" y="1789839"/>
            <a:ext cx="8280000" cy="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31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/>
          <a:lstStyle/>
          <a:p>
            <a:r>
              <a:rPr lang="en-GB" dirty="0"/>
              <a:t>Passivation of the Cu surface larger charge passed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5D09BA-1EFD-3083-0067-DE092F1C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2704"/>
            <a:ext cx="7920000" cy="4346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60231-1BDC-95FD-CF75-7B661DC5B24F}"/>
              </a:ext>
            </a:extLst>
          </p:cNvPr>
          <p:cNvSpPr txBox="1"/>
          <p:nvPr/>
        </p:nvSpPr>
        <p:spPr>
          <a:xfrm>
            <a:off x="9852202" y="6100434"/>
            <a:ext cx="413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196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</a:p>
          <a:p>
            <a:r>
              <a:rPr lang="en-GB" i="1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</a:t>
            </a:r>
            <a:r>
              <a:rPr lang="en-GB" baseline="-25000" dirty="0" err="1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deposition</a:t>
            </a:r>
            <a:r>
              <a:rPr lang="en-GB" baseline="-25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1 mA/cm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solidFill>
                <a:schemeClr val="bg2">
                  <a:lumMod val="9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F302B4-8945-82A8-D2C8-EFE7DB1F39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75" t="51385" r="3473" b="18124"/>
          <a:stretch/>
        </p:blipFill>
        <p:spPr>
          <a:xfrm>
            <a:off x="7383204" y="3878981"/>
            <a:ext cx="221381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644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CFC368-FB22-F8EC-8A0F-50971992CC7E}"/>
              </a:ext>
            </a:extLst>
          </p:cNvPr>
          <p:cNvSpPr/>
          <p:nvPr/>
        </p:nvSpPr>
        <p:spPr>
          <a:xfrm>
            <a:off x="6848478" y="5581650"/>
            <a:ext cx="815972" cy="33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41198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96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7" name="Picture 16" descr="A graph of a charge passed&#10;&#10;Description automatically generated">
            <a:extLst>
              <a:ext uri="{FF2B5EF4-FFF2-40B4-BE49-F238E27FC236}">
                <a16:creationId xmlns:a16="http://schemas.microsoft.com/office/drawing/2014/main" id="{D18A8DDD-AF32-D4A2-4E4E-5BFF3FC61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9"/>
            <a:ext cx="7920000" cy="434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661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1" name="Picture 10" descr="A graph of a charge passed&#10;&#10;Description automatically generated">
            <a:extLst>
              <a:ext uri="{FF2B5EF4-FFF2-40B4-BE49-F238E27FC236}">
                <a16:creationId xmlns:a16="http://schemas.microsoft.com/office/drawing/2014/main" id="{E8008299-F047-E0E6-83EF-F95623F78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9"/>
            <a:ext cx="7920000" cy="434896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593CF42-495B-1F0B-AF74-B42ADE5CC323}"/>
              </a:ext>
            </a:extLst>
          </p:cNvPr>
          <p:cNvGrpSpPr/>
          <p:nvPr/>
        </p:nvGrpSpPr>
        <p:grpSpPr>
          <a:xfrm>
            <a:off x="10526024" y="3209064"/>
            <a:ext cx="847028" cy="641271"/>
            <a:chOff x="5734252" y="1197908"/>
            <a:chExt cx="847028" cy="641271"/>
          </a:xfrm>
        </p:grpSpPr>
        <p:pic>
          <p:nvPicPr>
            <p:cNvPr id="24" name="Picture 2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0EB835-75BE-6E97-9C4A-E60133651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5" name="Picture 2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0CA1EE6-0C7B-4FBE-DDB3-58442B573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2574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 descr="A graph of a charge passed&#10;&#10;Description automatically generated">
            <a:extLst>
              <a:ext uri="{FF2B5EF4-FFF2-40B4-BE49-F238E27FC236}">
                <a16:creationId xmlns:a16="http://schemas.microsoft.com/office/drawing/2014/main" id="{835FA097-3EF9-728B-0F44-5EFFCC0AF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0238"/>
            <a:ext cx="7920000" cy="434896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547EC21-9121-023E-62D1-2FDB41B60F80}"/>
              </a:ext>
            </a:extLst>
          </p:cNvPr>
          <p:cNvGrpSpPr/>
          <p:nvPr/>
        </p:nvGrpSpPr>
        <p:grpSpPr>
          <a:xfrm>
            <a:off x="10526024" y="3209064"/>
            <a:ext cx="847028" cy="641271"/>
            <a:chOff x="5734252" y="1197908"/>
            <a:chExt cx="847028" cy="641271"/>
          </a:xfrm>
        </p:grpSpPr>
        <p:pic>
          <p:nvPicPr>
            <p:cNvPr id="20" name="Picture 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A36C1B2-0C9F-8B3B-F106-029047256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21" name="Picture 2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B1387B5-0B2A-C0DB-297C-611491A96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0857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 larger charge passed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E0371D-764B-B1D7-89DE-91A5743F0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0384"/>
            <a:ext cx="7920000" cy="43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454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47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lose up of a circle&#10;&#10;Description automatically generated">
            <a:extLst>
              <a:ext uri="{FF2B5EF4-FFF2-40B4-BE49-F238E27FC236}">
                <a16:creationId xmlns:a16="http://schemas.microsoft.com/office/drawing/2014/main" id="{E1A69A9B-F724-B246-0243-156A8AEB2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1200" cy="6856472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24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58E4D4C2-6E4A-C10D-0B1B-13A3D6C94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D2812-AC76-D736-09F1-DF4899B10AA7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4" name="Content Placeholder 3" descr="A close-up of a metal object&#10;&#10;Description automatically generated">
            <a:extLst>
              <a:ext uri="{FF2B5EF4-FFF2-40B4-BE49-F238E27FC236}">
                <a16:creationId xmlns:a16="http://schemas.microsoft.com/office/drawing/2014/main" id="{00483361-2880-112D-8865-A3CA771E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2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2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5BDE1A4-ACF3-D8B7-3D25-054CB282E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5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1A60F68B-5FD2-8DD0-A074-2E5853A43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0" name="Content Placeholder 9" descr="A close-up of a metal object&#10;&#10;Description automatically generated">
            <a:extLst>
              <a:ext uri="{FF2B5EF4-FFF2-40B4-BE49-F238E27FC236}">
                <a16:creationId xmlns:a16="http://schemas.microsoft.com/office/drawing/2014/main" id="{8FC3413D-D925-2104-8B28-1853E603F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1"/>
            <a:ext cx="519235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510D08-D053-5A7E-D3FB-623B744CD04A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2207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Picture 3" descr="A close-up of a microscope&#10;&#10;Description automatically generated">
            <a:extLst>
              <a:ext uri="{FF2B5EF4-FFF2-40B4-BE49-F238E27FC236}">
                <a16:creationId xmlns:a16="http://schemas.microsoft.com/office/drawing/2014/main" id="{51C2FCC8-0750-6281-28C2-4CF43172A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0"/>
            <a:ext cx="5192359" cy="685800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6247075B-CE76-A5CD-7BA2-3FA5622842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87FFEC-E858-A9ED-D01F-6E86B3B141E7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364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8254A638-204E-BAA5-3224-2C3DB7F2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41645E9E-9956-F686-A209-91C0F7C188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D08DB-3360-5A12-4A4E-9210F20CDBD1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9766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CA8057E6-B450-7D45-E09C-EE5994311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347F6A68-34FB-5A42-FD22-0866C57962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1226F-B530-58FC-C437-EE683F5A2A4D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083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FCDFAF69-A676-1EF4-E64D-D3461F3DF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DA052-6052-5212-083C-104EFFE5843B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635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D1B587-DFB1-68DE-B826-FB2799D33C81}"/>
              </a:ext>
            </a:extLst>
          </p:cNvPr>
          <p:cNvSpPr/>
          <p:nvPr/>
        </p:nvSpPr>
        <p:spPr>
          <a:xfrm>
            <a:off x="4209012" y="-106878"/>
            <a:ext cx="2915357" cy="7072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1E752C9-DC44-5FD6-D7D4-66EAAD5581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7" name="Picture 6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71E4095B-2B9E-4384-AAA2-6AA7F5948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1" y="3035923"/>
            <a:ext cx="6494780" cy="149843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0E509-B7CE-DB0D-2CC3-2185E30D4322}"/>
              </a:ext>
            </a:extLst>
          </p:cNvPr>
          <p:cNvGrpSpPr/>
          <p:nvPr/>
        </p:nvGrpSpPr>
        <p:grpSpPr>
          <a:xfrm>
            <a:off x="3101672" y="2042670"/>
            <a:ext cx="847028" cy="641271"/>
            <a:chOff x="5734252" y="1197908"/>
            <a:chExt cx="847028" cy="641271"/>
          </a:xfrm>
        </p:grpSpPr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EAB5FA4-85CB-83D0-29DA-360967486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9C6B029-679E-8822-D046-6CEFF0962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B4DD9C-7515-C7CB-0641-187B876658FE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25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678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0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55ED7C48-A6E9-C378-C197-8B05E200B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6D5AB6B5-BF4A-8D16-C76D-BCCD53D176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157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3" descr="A close-up of a cell&#10;&#10;Description automatically generated">
            <a:extLst>
              <a:ext uri="{FF2B5EF4-FFF2-40B4-BE49-F238E27FC236}">
                <a16:creationId xmlns:a16="http://schemas.microsoft.com/office/drawing/2014/main" id="{04EFB355-B7BB-8410-D64E-0740A1FA0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09BA942-1F92-AA8E-4953-4C0211D9E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6B53B-0570-97E3-780F-1D87D4D52B69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868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3" name="Content Placeholder 5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551139F4-5E08-D275-50B5-25C6BAE4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4" name="Picture 13" descr="A close up of a coin&#10;&#10;Description automatically generated">
            <a:extLst>
              <a:ext uri="{FF2B5EF4-FFF2-40B4-BE49-F238E27FC236}">
                <a16:creationId xmlns:a16="http://schemas.microsoft.com/office/drawing/2014/main" id="{6D308F4F-AC83-2A42-1551-2A8F1E149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74308D-53E2-8EEE-D887-A1436CE4E72A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4649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7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CAF2150A-6925-A5DC-E46C-E08C7F266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6" name="Picture 15" descr="A close up of a coin&#10;&#10;Description automatically generated">
            <a:extLst>
              <a:ext uri="{FF2B5EF4-FFF2-40B4-BE49-F238E27FC236}">
                <a16:creationId xmlns:a16="http://schemas.microsoft.com/office/drawing/2014/main" id="{AA0EF33A-C5E7-8714-2CAB-14AAE089F7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161C4A-00CE-2156-BFA3-7CB95000C602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50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57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9234793-BF3A-85A8-DF62-696201F83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5134"/>
            <a:ext cx="7920000" cy="50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083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3355478F-1C16-87E3-7C42-80EA7E51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96" y="18629"/>
            <a:ext cx="7059168" cy="6829746"/>
          </a:xfr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7C0FBBEA-DCB5-5571-57F8-E17A83DE0C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829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FE2D906F-B598-421B-7203-EDAB586449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5767" r="73543" b="69568"/>
          <a:stretch/>
        </p:blipFill>
        <p:spPr>
          <a:xfrm>
            <a:off x="2572903" y="2053790"/>
            <a:ext cx="2750419" cy="2750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1CF6D9-2F19-5BCA-93CB-3288DE3D8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73" t="23987" r="19456" b="15878"/>
          <a:stretch/>
        </p:blipFill>
        <p:spPr>
          <a:xfrm>
            <a:off x="7004890" y="4238648"/>
            <a:ext cx="3481820" cy="22606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D4887A-C02B-5F95-9182-D21DFD4E66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4" t="11965" r="3199" b="2894"/>
          <a:stretch/>
        </p:blipFill>
        <p:spPr>
          <a:xfrm>
            <a:off x="7004890" y="1488229"/>
            <a:ext cx="3481820" cy="2625291"/>
          </a:xfrm>
          <a:prstGeom prst="rect">
            <a:avLst/>
          </a:prstGeom>
        </p:spPr>
      </p:pic>
      <p:pic>
        <p:nvPicPr>
          <p:cNvPr id="19" name="Picture 18" descr="A close up of a coin&#10;&#10;Description automatically generated">
            <a:extLst>
              <a:ext uri="{FF2B5EF4-FFF2-40B4-BE49-F238E27FC236}">
                <a16:creationId xmlns:a16="http://schemas.microsoft.com/office/drawing/2014/main" id="{D42F1E4B-1D0E-115C-3A2D-3B04380B2D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83A4B6-DA43-DCC6-26F1-AF8579A1B7E2}"/>
              </a:ext>
            </a:extLst>
          </p:cNvPr>
          <p:cNvSpPr txBox="1"/>
          <p:nvPr/>
        </p:nvSpPr>
        <p:spPr>
          <a:xfrm>
            <a:off x="7937277" y="1056333"/>
            <a:ext cx="161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Wave spring</a:t>
            </a:r>
            <a:endParaRPr lang="en-SE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427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604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6EA842-21C8-D150-31C8-BB9DAC7A7580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300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9105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11" name="Picture 10" descr="A close-up of a black screen&#10;&#10;Description automatically generated">
            <a:extLst>
              <a:ext uri="{FF2B5EF4-FFF2-40B4-BE49-F238E27FC236}">
                <a16:creationId xmlns:a16="http://schemas.microsoft.com/office/drawing/2014/main" id="{189EA8E9-9471-1E03-673E-DBFBAB6F01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t="69444" r="44290"/>
          <a:stretch/>
        </p:blipFill>
        <p:spPr>
          <a:xfrm>
            <a:off x="8812350" y="2119687"/>
            <a:ext cx="3238500" cy="3161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3F9E0D-BD0E-F668-40CD-8630FE9546AC}"/>
              </a:ext>
            </a:extLst>
          </p:cNvPr>
          <p:cNvSpPr/>
          <p:nvPr/>
        </p:nvSpPr>
        <p:spPr>
          <a:xfrm>
            <a:off x="7569200" y="5762625"/>
            <a:ext cx="203200" cy="203200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CE9E6D-4A68-577C-8290-3451502C9492}"/>
              </a:ext>
            </a:extLst>
          </p:cNvPr>
          <p:cNvCxnSpPr>
            <a:cxnSpLocks/>
          </p:cNvCxnSpPr>
          <p:nvPr/>
        </p:nvCxnSpPr>
        <p:spPr>
          <a:xfrm flipV="1">
            <a:off x="7772400" y="2292350"/>
            <a:ext cx="1157288" cy="3470275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FE0D95-0244-D95A-A4A5-10D20288A5A0}"/>
              </a:ext>
            </a:extLst>
          </p:cNvPr>
          <p:cNvCxnSpPr>
            <a:cxnSpLocks/>
          </p:cNvCxnSpPr>
          <p:nvPr/>
        </p:nvCxnSpPr>
        <p:spPr>
          <a:xfrm flipV="1">
            <a:off x="7772400" y="5268913"/>
            <a:ext cx="1157288" cy="696912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9CAF23-0B73-773A-3E22-41EDD4AA94D2}"/>
              </a:ext>
            </a:extLst>
          </p:cNvPr>
          <p:cNvSpPr txBox="1"/>
          <p:nvPr/>
        </p:nvSpPr>
        <p:spPr>
          <a:xfrm>
            <a:off x="10705764" y="6433227"/>
            <a:ext cx="4132839" cy="36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300 </a:t>
            </a:r>
            <a:r>
              <a:rPr lang="en-SE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Ah/cm</a:t>
            </a:r>
            <a:r>
              <a:rPr lang="en-GB" baseline="30000" dirty="0">
                <a:solidFill>
                  <a:schemeClr val="bg2">
                    <a:lumMod val="90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SE" baseline="30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201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184A4-9FA2-A790-D120-9A1A0925D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2755899"/>
            <a:ext cx="7200000" cy="395135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F5E2C3-1881-6BD9-04E0-3BE67F348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1) More instantaneous nucleation can be induced by passivating the surface more before deposition.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120231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A579AD-5F6C-72A6-2DC5-93D2D371C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87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2) To drive a larger current, a larger overpotential is necessary. This should result in smaller nuclei with larger areal density.</a:t>
            </a:r>
          </a:p>
          <a:p>
            <a:pPr marL="0" indent="0">
              <a:buNone/>
            </a:pPr>
            <a:endParaRPr lang="en-GB" dirty="0"/>
          </a:p>
          <a:p>
            <a:endParaRPr lang="en-SE" dirty="0"/>
          </a:p>
        </p:txBody>
      </p:sp>
      <p:pic>
        <p:nvPicPr>
          <p:cNvPr id="9" name="Picture 8" descr="A graph of a charge passed&#10;&#10;Description automatically generated">
            <a:extLst>
              <a:ext uri="{FF2B5EF4-FFF2-40B4-BE49-F238E27FC236}">
                <a16:creationId xmlns:a16="http://schemas.microsoft.com/office/drawing/2014/main" id="{1FBD1213-4090-7739-C8E8-6BDEF563E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755899"/>
            <a:ext cx="7200000" cy="39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576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pic>
        <p:nvPicPr>
          <p:cNvPr id="5" name="Picture 4" descr="A close-up of a metal object&#10;&#10;Description automatically generated">
            <a:extLst>
              <a:ext uri="{FF2B5EF4-FFF2-40B4-BE49-F238E27FC236}">
                <a16:creationId xmlns:a16="http://schemas.microsoft.com/office/drawing/2014/main" id="{2A9D5A06-2B61-0CFA-813D-24902724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55" y="2806699"/>
            <a:ext cx="2862345" cy="3780548"/>
          </a:xfrm>
          <a:prstGeom prst="rect">
            <a:avLst/>
          </a:prstGeom>
        </p:spPr>
      </p:pic>
      <p:pic>
        <p:nvPicPr>
          <p:cNvPr id="7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D567BABF-8D30-5D78-B6E1-513019CE4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86" y="2806699"/>
            <a:ext cx="3810000" cy="368617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A28660-B05A-C58D-8148-8745505F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3) Uniform pressure between the electrodes is essential to achieve uniform deposition in Li-metal batteries.</a:t>
            </a:r>
          </a:p>
          <a:p>
            <a:endParaRPr lang="en-SE" dirty="0"/>
          </a:p>
        </p:txBody>
      </p:sp>
      <p:pic>
        <p:nvPicPr>
          <p:cNvPr id="8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D8244722-60FC-3D1F-8DE5-758D4239C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927" y="2806699"/>
            <a:ext cx="3382963" cy="4171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CF3CD0-C85B-B7A4-EBAD-CFE7AC288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901" y="2806699"/>
            <a:ext cx="567222" cy="378148"/>
          </a:xfrm>
          <a:prstGeom prst="rect">
            <a:avLst/>
          </a:prstGeom>
        </p:spPr>
      </p:pic>
      <p:pic>
        <p:nvPicPr>
          <p:cNvPr id="10" name="Picture 9" descr="A close up of a coin&#10;&#10;Description automatically generated">
            <a:extLst>
              <a:ext uri="{FF2B5EF4-FFF2-40B4-BE49-F238E27FC236}">
                <a16:creationId xmlns:a16="http://schemas.microsoft.com/office/drawing/2014/main" id="{5B4FC0F2-2F61-ADCF-5C12-835694CCD1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985155" y="2806699"/>
            <a:ext cx="525838" cy="24265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437E38B2-295D-02E7-A90D-D4237291BD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4210886" y="2806699"/>
            <a:ext cx="525838" cy="24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196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Thank you for listening!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52036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//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Lägg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fler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plots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här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efter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på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större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charge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och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andra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figurer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Isak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kanske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kommenterar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4802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4862</TotalTime>
  <Words>3645</Words>
  <Application>Microsoft Office PowerPoint</Application>
  <PresentationFormat>Widescreen</PresentationFormat>
  <Paragraphs>527</Paragraphs>
  <Slides>100</Slides>
  <Notes>95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5" baseType="lpstr">
      <vt:lpstr>Aptos</vt:lpstr>
      <vt:lpstr>Arial</vt:lpstr>
      <vt:lpstr>CMU Serif</vt:lpstr>
      <vt:lpstr>Wingdings</vt:lpstr>
      <vt:lpstr>Office Theme</vt:lpstr>
      <vt:lpstr>Electrochemical deposition of lithium on copper</vt:lpstr>
      <vt:lpstr>PLAN: 25 minute presentation</vt:lpstr>
      <vt:lpstr>Batteries!</vt:lpstr>
      <vt:lpstr>Batteries!</vt:lpstr>
      <vt:lpstr>Batteries!</vt:lpstr>
      <vt:lpstr>Batteries!</vt:lpstr>
      <vt:lpstr>Batteries!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Non-uniform deposition problems</vt:lpstr>
      <vt:lpstr>Purpose of this thesis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Scientific questions in this thesis</vt:lpstr>
      <vt:lpstr>Scientific questions in this thesis</vt:lpstr>
      <vt:lpstr>Scientific questions in this thesis</vt:lpstr>
      <vt:lpstr>Scientific questions in this thesis</vt:lpstr>
      <vt:lpstr>The C-cell</vt:lpstr>
      <vt:lpstr>The C-cell</vt:lpstr>
      <vt:lpstr>The C-cell</vt:lpstr>
      <vt:lpstr>The C-cell</vt:lpstr>
      <vt:lpstr>The I-cell</vt:lpstr>
      <vt:lpstr>The T-cell</vt:lpstr>
      <vt:lpstr>The T-cell</vt:lpstr>
      <vt:lpstr>The T-cell</vt:lpstr>
      <vt:lpstr>The T-cell</vt:lpstr>
      <vt:lpstr>Deposition protocol</vt:lpstr>
      <vt:lpstr>Deposition protocol</vt:lpstr>
      <vt:lpstr>Deposition protocol</vt:lpstr>
      <vt:lpstr>Deposition protocol</vt:lpstr>
      <vt:lpstr>Deposition protocol  </vt:lpstr>
      <vt:lpstr>Deposition protocol  </vt:lpstr>
      <vt:lpstr>Deposition protocol  </vt:lpstr>
      <vt:lpstr>Deposition protocol  </vt:lpstr>
      <vt:lpstr>Deposition protocol  </vt:lpstr>
      <vt:lpstr>Deposition protocol  </vt:lpstr>
      <vt:lpstr>Passivation of the Cu surface</vt:lpstr>
      <vt:lpstr>Passivation of the Cu surface</vt:lpstr>
      <vt:lpstr>Passivation of the Cu surface</vt:lpstr>
      <vt:lpstr>Passivation of the Cu surface larger charge passed</vt:lpstr>
      <vt:lpstr>Deposition protocol  </vt:lpstr>
      <vt:lpstr>Deposition current</vt:lpstr>
      <vt:lpstr>Deposition current</vt:lpstr>
      <vt:lpstr>Deposition current</vt:lpstr>
      <vt:lpstr>Deposition current with more passivation</vt:lpstr>
      <vt:lpstr>Deposition current with more passivation larger charge passed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Conclusions</vt:lpstr>
      <vt:lpstr>Conclusions</vt:lpstr>
      <vt:lpstr>Conclusions</vt:lpstr>
      <vt:lpstr>PowerPoint Presentation</vt:lpstr>
      <vt:lpstr>PowerPoint Presentation</vt:lpstr>
      <vt:lpstr>Electrochemical deposition of lithium on copper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Electrochemical deposition of lithium on copper</dc:title>
  <dc:creator>Gottfrid Olsson</dc:creator>
  <cp:lastModifiedBy>Gottfrid Olsson</cp:lastModifiedBy>
  <cp:revision>260</cp:revision>
  <dcterms:created xsi:type="dcterms:W3CDTF">2024-05-21T11:19:41Z</dcterms:created>
  <dcterms:modified xsi:type="dcterms:W3CDTF">2024-05-25T09:22:39Z</dcterms:modified>
</cp:coreProperties>
</file>